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5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8A382-13D3-4015-9D5E-020BB3536129}" type="datetimeFigureOut">
              <a:rPr lang="de-DE" smtClean="0"/>
              <a:t>20.10.2013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6399B47-6C6F-4F6B-8780-DDB7C7560268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8A382-13D3-4015-9D5E-020BB3536129}" type="datetimeFigureOut">
              <a:rPr lang="de-DE" smtClean="0"/>
              <a:t>20.10.2013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99B47-6C6F-4F6B-8780-DDB7C7560268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8A382-13D3-4015-9D5E-020BB3536129}" type="datetimeFigureOut">
              <a:rPr lang="de-DE" smtClean="0"/>
              <a:t>20.10.2013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99B47-6C6F-4F6B-8780-DDB7C7560268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8A382-13D3-4015-9D5E-020BB3536129}" type="datetimeFigureOut">
              <a:rPr lang="de-DE" smtClean="0"/>
              <a:t>20.10.2013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99B47-6C6F-4F6B-8780-DDB7C7560268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8A382-13D3-4015-9D5E-020BB3536129}" type="datetimeFigureOut">
              <a:rPr lang="de-DE" smtClean="0"/>
              <a:t>20.10.2013</a:t>
            </a:fld>
            <a:endParaRPr lang="de-DE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99B47-6C6F-4F6B-8780-DDB7C7560268}" type="slidenum">
              <a:rPr lang="de-DE" smtClean="0"/>
              <a:t>‹Nr.›</a:t>
            </a:fld>
            <a:endParaRPr lang="de-D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8A382-13D3-4015-9D5E-020BB3536129}" type="datetimeFigureOut">
              <a:rPr lang="de-DE" smtClean="0"/>
              <a:t>20.10.2013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99B47-6C6F-4F6B-8780-DDB7C7560268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8A382-13D3-4015-9D5E-020BB3536129}" type="datetimeFigureOut">
              <a:rPr lang="de-DE" smtClean="0"/>
              <a:t>20.10.2013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99B47-6C6F-4F6B-8780-DDB7C7560268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8A382-13D3-4015-9D5E-020BB3536129}" type="datetimeFigureOut">
              <a:rPr lang="de-DE" smtClean="0"/>
              <a:t>20.10.2013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99B47-6C6F-4F6B-8780-DDB7C7560268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8A382-13D3-4015-9D5E-020BB3536129}" type="datetimeFigureOut">
              <a:rPr lang="de-DE" smtClean="0"/>
              <a:t>20.10.2013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99B47-6C6F-4F6B-8780-DDB7C7560268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8A382-13D3-4015-9D5E-020BB3536129}" type="datetimeFigureOut">
              <a:rPr lang="de-DE" smtClean="0"/>
              <a:t>20.10.2013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99B47-6C6F-4F6B-8780-DDB7C7560268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8A382-13D3-4015-9D5E-020BB3536129}" type="datetimeFigureOut">
              <a:rPr lang="de-DE" smtClean="0"/>
              <a:t>20.10.2013</a:t>
            </a:fld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99B47-6C6F-4F6B-8780-DDB7C7560268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178A382-13D3-4015-9D5E-020BB3536129}" type="datetimeFigureOut">
              <a:rPr lang="de-DE" smtClean="0"/>
              <a:t>20.10.2013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6399B47-6C6F-4F6B-8780-DDB7C7560268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SUPERVISIONSTOOLS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Mobbing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2008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533965" y="857672"/>
            <a:ext cx="842493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INNERE ANTREIBER </a:t>
            </a:r>
            <a:r>
              <a:rPr lang="de-DE" sz="2400" smtClean="0"/>
              <a:t>BEI MOBBINGPATIENTEN</a:t>
            </a:r>
            <a:r>
              <a:rPr lang="de-DE" sz="2400" dirty="0" smtClean="0"/>
              <a:t>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e-DE" dirty="0" smtClean="0"/>
              <a:t>Ich muss liebenswürdig sein.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e-DE" dirty="0" smtClean="0"/>
              <a:t>Ich muss stark sein.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e-DE" dirty="0" smtClean="0"/>
              <a:t>Ich muss mich anstrengen.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e-DE" dirty="0" smtClean="0"/>
              <a:t>Ich muss brav sein.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e-DE" dirty="0" smtClean="0"/>
              <a:t>Es muss immer gerecht zugehen.</a:t>
            </a:r>
          </a:p>
          <a:p>
            <a:pPr marL="285750" indent="-285750">
              <a:buFont typeface="Arial" pitchFamily="34" charset="0"/>
              <a:buChar char="•"/>
            </a:pPr>
            <a:endParaRPr lang="de-DE" dirty="0"/>
          </a:p>
          <a:p>
            <a:r>
              <a:rPr lang="de-DE" sz="2400" dirty="0" smtClean="0"/>
              <a:t>ANALOGIEN</a:t>
            </a:r>
            <a:r>
              <a:rPr lang="de-DE" dirty="0" smtClean="0"/>
              <a:t>, </a:t>
            </a:r>
            <a:r>
              <a:rPr lang="de-DE" sz="2400" dirty="0" smtClean="0"/>
              <a:t>MYTHEN</a:t>
            </a:r>
            <a:r>
              <a:rPr lang="de-DE" dirty="0" smtClean="0"/>
              <a:t> zum besseren Verstehen von Mobbing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e-DE" dirty="0" smtClean="0"/>
              <a:t>Ich bin mit der Arbeit verheiratet.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e-DE" dirty="0" smtClean="0"/>
              <a:t>Durch das Mobbing verliere ich meine Lebensaufgabe.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e-DE" dirty="0" err="1" smtClean="0"/>
              <a:t>Sisyphus</a:t>
            </a:r>
            <a:endParaRPr lang="de-DE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de-DE" dirty="0" smtClean="0"/>
              <a:t>Achill ( mit seiner verwundbaren Ferse)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1258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Säulenmodell</a:t>
            </a:r>
            <a:endParaRPr lang="de-DE" dirty="0"/>
          </a:p>
        </p:txBody>
      </p:sp>
      <p:sp>
        <p:nvSpPr>
          <p:cNvPr id="3" name="Gleichschenkliges Dreieck 2"/>
          <p:cNvSpPr/>
          <p:nvPr/>
        </p:nvSpPr>
        <p:spPr>
          <a:xfrm>
            <a:off x="2195736" y="1844824"/>
            <a:ext cx="4176464" cy="100811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/>
          <p:cNvSpPr/>
          <p:nvPr/>
        </p:nvSpPr>
        <p:spPr>
          <a:xfrm>
            <a:off x="2195736" y="3284984"/>
            <a:ext cx="792088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/>
          <p:cNvSpPr/>
          <p:nvPr/>
        </p:nvSpPr>
        <p:spPr>
          <a:xfrm flipH="1">
            <a:off x="3712096" y="3284984"/>
            <a:ext cx="715888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5436096" y="3284984"/>
            <a:ext cx="792088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1907704" y="544522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Arbeit</a:t>
            </a:r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3275856" y="562989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Freizeit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5436096" y="5445224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Familie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7857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Bedürfnisanalyse</a:t>
            </a: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467544" y="2132856"/>
            <a:ext cx="80648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de-DE" b="1" dirty="0" smtClean="0"/>
              <a:t>Orientierung</a:t>
            </a:r>
            <a:r>
              <a:rPr lang="de-DE" dirty="0" smtClean="0"/>
              <a:t> und </a:t>
            </a:r>
            <a:r>
              <a:rPr lang="de-DE" b="1" dirty="0" smtClean="0"/>
              <a:t>Sicherheit</a:t>
            </a:r>
            <a:r>
              <a:rPr lang="de-DE" dirty="0" smtClean="0"/>
              <a:t> (Was ist meine Aufgabe?)</a:t>
            </a:r>
          </a:p>
          <a:p>
            <a:pPr marL="285750" indent="-285750">
              <a:buFont typeface="Arial" pitchFamily="34" charset="0"/>
              <a:buChar char="•"/>
            </a:pPr>
            <a:endParaRPr lang="de-DE" dirty="0"/>
          </a:p>
          <a:p>
            <a:pPr marL="285750" indent="-285750">
              <a:buFont typeface="Arial" pitchFamily="34" charset="0"/>
              <a:buChar char="•"/>
            </a:pPr>
            <a:r>
              <a:rPr lang="de-DE" b="1" dirty="0" smtClean="0"/>
              <a:t>Kontrolle</a:t>
            </a:r>
            <a:r>
              <a:rPr lang="de-DE" dirty="0" smtClean="0"/>
              <a:t> (Schaffe ich die Arbeit noch?)</a:t>
            </a:r>
          </a:p>
          <a:p>
            <a:endParaRPr lang="de-DE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de-DE" b="1" dirty="0" smtClean="0"/>
              <a:t>Bindung</a:t>
            </a:r>
            <a:r>
              <a:rPr lang="de-DE" dirty="0" smtClean="0"/>
              <a:t> (Wie ist meine Rolle im Team?)</a:t>
            </a:r>
          </a:p>
          <a:p>
            <a:endParaRPr lang="de-DE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de-DE" b="1" dirty="0" smtClean="0"/>
              <a:t>Selbstverwirklichung</a:t>
            </a:r>
            <a:r>
              <a:rPr lang="de-DE" dirty="0" smtClean="0"/>
              <a:t> (Kann ich meine Ziele verwirklichen?)</a:t>
            </a:r>
          </a:p>
          <a:p>
            <a:endParaRPr lang="de-DE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de-DE" b="1" dirty="0" smtClean="0"/>
              <a:t>Achtung</a:t>
            </a:r>
            <a:r>
              <a:rPr lang="de-DE" dirty="0" smtClean="0"/>
              <a:t> und </a:t>
            </a:r>
            <a:r>
              <a:rPr lang="de-DE" b="1" dirty="0" smtClean="0"/>
              <a:t>Anerkennung</a:t>
            </a:r>
            <a:r>
              <a:rPr lang="de-DE" dirty="0" smtClean="0"/>
              <a:t> (Werde ich für meine Arbeit gelobt?)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8481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Selbst-und Fremdwahrnehmung</a:t>
            </a: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539552" y="1988840"/>
            <a:ext cx="806489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Feedback  erbitten:</a:t>
            </a:r>
          </a:p>
          <a:p>
            <a:endParaRPr lang="de-DE" dirty="0"/>
          </a:p>
          <a:p>
            <a:r>
              <a:rPr lang="de-DE" dirty="0" smtClean="0"/>
              <a:t>Ich bitte Dich, mir zu sagen, was Dir an mir gefällt, und was Du Dir mehr von mir wünschst.</a:t>
            </a:r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r>
              <a:rPr lang="de-DE" dirty="0" smtClean="0"/>
              <a:t>Ich danke Euch für alles, was Ihr mir gesagt habt. Ich will es wohl bedenken. Und ich bin nicht dazu auf der Welt, um so zu sein, wie Ihr mich </a:t>
            </a:r>
            <a:r>
              <a:rPr lang="de-DE" smtClean="0"/>
              <a:t>haben wollt.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6315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entscheiden</a:t>
            </a: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3059832" y="1876182"/>
            <a:ext cx="19575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err="1" smtClean="0"/>
              <a:t>Tetralemma</a:t>
            </a:r>
            <a:endParaRPr lang="de-DE" sz="2400" b="1" dirty="0"/>
          </a:p>
        </p:txBody>
      </p:sp>
      <p:sp>
        <p:nvSpPr>
          <p:cNvPr id="4" name="Rechteck 3"/>
          <p:cNvSpPr/>
          <p:nvPr/>
        </p:nvSpPr>
        <p:spPr>
          <a:xfrm>
            <a:off x="3491880" y="2492896"/>
            <a:ext cx="144016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Das Eine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3491880" y="4293096"/>
            <a:ext cx="151216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Das Andere</a:t>
            </a:r>
            <a:endParaRPr lang="de-DE" dirty="0"/>
          </a:p>
        </p:txBody>
      </p:sp>
      <p:sp>
        <p:nvSpPr>
          <p:cNvPr id="8" name="Rechteck 7"/>
          <p:cNvSpPr/>
          <p:nvPr/>
        </p:nvSpPr>
        <p:spPr>
          <a:xfrm>
            <a:off x="5796136" y="3356992"/>
            <a:ext cx="180020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Beides</a:t>
            </a:r>
            <a:endParaRPr lang="de-DE" dirty="0"/>
          </a:p>
        </p:txBody>
      </p:sp>
      <p:sp>
        <p:nvSpPr>
          <p:cNvPr id="9" name="Rechteck 8"/>
          <p:cNvSpPr/>
          <p:nvPr/>
        </p:nvSpPr>
        <p:spPr>
          <a:xfrm>
            <a:off x="1115616" y="3212976"/>
            <a:ext cx="194421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Keines von Beiden</a:t>
            </a:r>
            <a:endParaRPr lang="de-DE" dirty="0"/>
          </a:p>
        </p:txBody>
      </p:sp>
      <p:sp>
        <p:nvSpPr>
          <p:cNvPr id="11" name="Ellipse 10"/>
          <p:cNvSpPr/>
          <p:nvPr/>
        </p:nvSpPr>
        <p:spPr>
          <a:xfrm>
            <a:off x="6948264" y="1876182"/>
            <a:ext cx="1512168" cy="7607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Das Neue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1053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6-Hut-Denken nach e. de </a:t>
            </a:r>
            <a:r>
              <a:rPr lang="de-DE" dirty="0" err="1" smtClean="0"/>
              <a:t>Bono</a:t>
            </a: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611560" y="2158930"/>
            <a:ext cx="76328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de-DE" dirty="0" smtClean="0"/>
              <a:t>Weißer Hut: Fakten</a:t>
            </a:r>
          </a:p>
          <a:p>
            <a:endParaRPr lang="de-DE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de-DE" dirty="0" smtClean="0">
                <a:solidFill>
                  <a:srgbClr val="C00000"/>
                </a:solidFill>
              </a:rPr>
              <a:t>Roter Hut: Gefühl, Intuition</a:t>
            </a:r>
          </a:p>
          <a:p>
            <a:endParaRPr lang="de-DE" dirty="0" smtClean="0">
              <a:solidFill>
                <a:srgbClr val="C0000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de-D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Schwarzer</a:t>
            </a:r>
            <a:r>
              <a:rPr lang="de-DE" dirty="0" smtClean="0">
                <a:solidFill>
                  <a:srgbClr val="C00000"/>
                </a:solidFill>
              </a:rPr>
              <a:t> </a:t>
            </a:r>
            <a:r>
              <a:rPr lang="de-DE" dirty="0" smtClean="0"/>
              <a:t>Hut: Gefahren, Risiken</a:t>
            </a:r>
          </a:p>
          <a:p>
            <a:endParaRPr lang="de-DE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Gelber Hut: Chancen, Pluspunkte</a:t>
            </a:r>
          </a:p>
          <a:p>
            <a:pPr marL="342900" indent="-342900">
              <a:buFont typeface="+mj-lt"/>
              <a:buAutoNum type="arabicPeriod"/>
            </a:pPr>
            <a:endParaRPr lang="de-DE" dirty="0" smtClean="0">
              <a:solidFill>
                <a:srgbClr val="FFFF0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de-DE" dirty="0" smtClean="0">
                <a:solidFill>
                  <a:schemeClr val="bg2">
                    <a:lumMod val="50000"/>
                  </a:schemeClr>
                </a:solidFill>
              </a:rPr>
              <a:t>Grüner</a:t>
            </a:r>
            <a:r>
              <a:rPr lang="de-DE" dirty="0" smtClean="0">
                <a:solidFill>
                  <a:srgbClr val="FFFF00"/>
                </a:solidFill>
              </a:rPr>
              <a:t> </a:t>
            </a:r>
            <a:r>
              <a:rPr lang="de-DE" dirty="0" smtClean="0">
                <a:solidFill>
                  <a:schemeClr val="bg2">
                    <a:lumMod val="50000"/>
                  </a:schemeClr>
                </a:solidFill>
              </a:rPr>
              <a:t>Hut</a:t>
            </a:r>
            <a:r>
              <a:rPr lang="de-DE" dirty="0" smtClean="0">
                <a:solidFill>
                  <a:srgbClr val="FFFF00"/>
                </a:solidFill>
              </a:rPr>
              <a:t>: </a:t>
            </a:r>
            <a:r>
              <a:rPr lang="de-DE" dirty="0" smtClean="0">
                <a:solidFill>
                  <a:schemeClr val="bg2">
                    <a:lumMod val="50000"/>
                  </a:schemeClr>
                </a:solidFill>
              </a:rPr>
              <a:t>kreative</a:t>
            </a:r>
            <a:r>
              <a:rPr lang="de-DE" dirty="0" smtClean="0">
                <a:solidFill>
                  <a:srgbClr val="FFFF00"/>
                </a:solidFill>
              </a:rPr>
              <a:t> </a:t>
            </a:r>
            <a:r>
              <a:rPr lang="de-DE" dirty="0" smtClean="0">
                <a:solidFill>
                  <a:schemeClr val="bg2">
                    <a:lumMod val="50000"/>
                  </a:schemeClr>
                </a:solidFill>
              </a:rPr>
              <a:t>Einfälle</a:t>
            </a:r>
            <a:r>
              <a:rPr lang="de-DE" dirty="0" smtClean="0">
                <a:solidFill>
                  <a:srgbClr val="FFFF00"/>
                </a:solidFill>
              </a:rPr>
              <a:t>, </a:t>
            </a:r>
            <a:r>
              <a:rPr lang="de-DE" dirty="0" smtClean="0">
                <a:solidFill>
                  <a:schemeClr val="bg2">
                    <a:lumMod val="50000"/>
                  </a:schemeClr>
                </a:solidFill>
              </a:rPr>
              <a:t>neue</a:t>
            </a:r>
            <a:r>
              <a:rPr lang="de-DE" dirty="0" smtClean="0">
                <a:solidFill>
                  <a:srgbClr val="FFFF00"/>
                </a:solidFill>
              </a:rPr>
              <a:t> </a:t>
            </a:r>
            <a:r>
              <a:rPr lang="de-DE" dirty="0" smtClean="0">
                <a:solidFill>
                  <a:schemeClr val="bg2">
                    <a:lumMod val="50000"/>
                  </a:schemeClr>
                </a:solidFill>
              </a:rPr>
              <a:t>Ideen</a:t>
            </a:r>
          </a:p>
          <a:p>
            <a:pPr marL="342900" indent="-342900">
              <a:buFont typeface="+mj-lt"/>
              <a:buAutoNum type="arabicPeriod"/>
            </a:pPr>
            <a:endParaRPr lang="de-DE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de-DE" dirty="0" smtClean="0">
                <a:solidFill>
                  <a:srgbClr val="0070C0"/>
                </a:solidFill>
              </a:rPr>
              <a:t>Blauer Hut: offene Fragen, alle Hüte gleich berücksichtigt?</a:t>
            </a:r>
          </a:p>
          <a:p>
            <a:r>
              <a:rPr lang="de-DE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endParaRPr lang="de-DE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28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handeln</a:t>
            </a: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467544" y="2132856"/>
            <a:ext cx="8208912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de-DE" sz="2800" b="1" dirty="0" smtClean="0"/>
              <a:t>Modifikation innerer Antreiber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e-DE" sz="2800" b="1" dirty="0" smtClean="0"/>
              <a:t>Selbstsicherheit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e-DE" dirty="0" smtClean="0"/>
              <a:t>Nein sagen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e-DE" dirty="0" smtClean="0"/>
              <a:t>Eigene Bedürfnisse äußern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e-DE" dirty="0" smtClean="0"/>
              <a:t>Berechtigte Forderungen an andere stellen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e-DE" dirty="0" smtClean="0"/>
              <a:t>Positiv reagieren (sich bedanken, Komplimente machen)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e-DE" dirty="0" smtClean="0"/>
              <a:t>Von sich selbst erzählen (Interessen, Gefühle, Erlebnisse)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e-DE" dirty="0" smtClean="0"/>
              <a:t>Lob akzeptieren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e-DE" dirty="0" smtClean="0"/>
              <a:t>Um Hilfe bitten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95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95536" y="548680"/>
            <a:ext cx="8496944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Selbstsicheres Verhalten zeigt sich </a:t>
            </a:r>
            <a:r>
              <a:rPr lang="de-DE" sz="2800" b="1" dirty="0" smtClean="0"/>
              <a:t>verbal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e-DE" dirty="0" smtClean="0"/>
              <a:t>In der Verwendung des persönlichen Ausdrucks (ich statt man)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e-DE" dirty="0" smtClean="0"/>
              <a:t>In angemessener Verwendung von „Entschuldigung“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e-DE" dirty="0" smtClean="0"/>
              <a:t>Im Verzicht auf selbstabwertende Redewendungen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e-DE" dirty="0" smtClean="0"/>
              <a:t>Im offenen Ausdruck von Gefühlen</a:t>
            </a:r>
          </a:p>
          <a:p>
            <a:endParaRPr lang="de-DE" dirty="0" smtClean="0"/>
          </a:p>
          <a:p>
            <a:endParaRPr lang="de-DE" dirty="0"/>
          </a:p>
          <a:p>
            <a:endParaRPr lang="de-DE" dirty="0"/>
          </a:p>
          <a:p>
            <a:r>
              <a:rPr lang="de-DE" sz="2800" dirty="0" smtClean="0"/>
              <a:t>Selbstsicheres Verhalten zeigt sich </a:t>
            </a:r>
            <a:r>
              <a:rPr lang="de-DE" sz="2800" b="1" dirty="0" smtClean="0"/>
              <a:t>nonverbal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e-DE" dirty="0" smtClean="0"/>
              <a:t>In offener, entspannter Körperhaltung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e-DE" dirty="0" smtClean="0"/>
              <a:t>In angemessener Lautstärke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e-DE" dirty="0" smtClean="0"/>
              <a:t>Im Halten von Blickkontakt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e-DE" dirty="0" smtClean="0"/>
              <a:t>In angemessener Mimik </a:t>
            </a:r>
            <a:r>
              <a:rPr lang="de-DE" smtClean="0"/>
              <a:t>und Gestik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0621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distanzierung</a:t>
            </a: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611560" y="2060848"/>
            <a:ext cx="813690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Die fehlende Fähigkeit des Mobbingklienten sich zu distanzieren, spielt eine zentrale Rolle.</a:t>
            </a:r>
          </a:p>
          <a:p>
            <a:r>
              <a:rPr lang="de-DE" dirty="0" smtClean="0"/>
              <a:t>Übungen, um sich abzugrenzen: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e-DE" dirty="0" smtClean="0"/>
              <a:t>Rollenspiel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e-DE" dirty="0" smtClean="0"/>
              <a:t>Imaginatives Distanzierungstraining: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de-DE" dirty="0" smtClean="0"/>
              <a:t>Innerer Tresor: Belastende Gefühle werden in einem imaginierten Tresor verschlossen.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de-DE" dirty="0" smtClean="0"/>
              <a:t>Innerer Helfer: Eine imaginative </a:t>
            </a:r>
            <a:r>
              <a:rPr lang="de-DE" smtClean="0"/>
              <a:t>Gestalt bietet </a:t>
            </a:r>
            <a:r>
              <a:rPr lang="de-DE" dirty="0" smtClean="0"/>
              <a:t>mit ihrer Kraft und Weisheit Schutz.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8628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Konstruktives Kommunikationsverhalten</a:t>
            </a: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539552" y="2132856"/>
            <a:ext cx="82809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de-DE" dirty="0" smtClean="0"/>
              <a:t>Eigene Perspektive einnehmen: ich statt man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de-DE" dirty="0" smtClean="0"/>
              <a:t>Beschreiben statt bewerten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de-DE" dirty="0" smtClean="0"/>
              <a:t>Konkret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de-DE" dirty="0" smtClean="0"/>
              <a:t>Eigene Gefühle ansprechen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de-DE" dirty="0" smtClean="0"/>
              <a:t>Hilfreich: bei Kritik erfolgt ein konkreter Verbesserungsvorschlag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0799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Definition</a:t>
            </a: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323528" y="1988840"/>
            <a:ext cx="849694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Unter </a:t>
            </a:r>
            <a:r>
              <a:rPr lang="de-DE" b="1" dirty="0" smtClean="0"/>
              <a:t>Mobbing</a:t>
            </a:r>
            <a:r>
              <a:rPr lang="de-DE" dirty="0" smtClean="0"/>
              <a:t> wird eine </a:t>
            </a:r>
            <a:r>
              <a:rPr lang="de-DE" b="1" dirty="0" smtClean="0"/>
              <a:t>konfliktbelastete Kommunikation </a:t>
            </a:r>
            <a:r>
              <a:rPr lang="de-DE" dirty="0" smtClean="0"/>
              <a:t>am Arbeitsplatz verstanden, bei der die angegriffene Person unterlegen ist und von einer oder mehreren Personen systematisch und während längerer Zeit mit dem Ziel der </a:t>
            </a:r>
            <a:r>
              <a:rPr lang="de-DE" b="1" dirty="0" smtClean="0"/>
              <a:t>Ausgrenzung</a:t>
            </a:r>
            <a:r>
              <a:rPr lang="de-DE" dirty="0" smtClean="0"/>
              <a:t> direkt oder indirekt angegriffen wird.</a:t>
            </a:r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r>
              <a:rPr lang="de-DE" dirty="0" err="1"/>
              <a:t>t</a:t>
            </a:r>
            <a:r>
              <a:rPr lang="de-DE" dirty="0" err="1" smtClean="0"/>
              <a:t>o</a:t>
            </a:r>
            <a:r>
              <a:rPr lang="de-DE" dirty="0" smtClean="0"/>
              <a:t> </a:t>
            </a:r>
            <a:r>
              <a:rPr lang="de-DE" dirty="0" err="1" smtClean="0"/>
              <a:t>mob</a:t>
            </a:r>
            <a:r>
              <a:rPr lang="de-DE" dirty="0" smtClean="0"/>
              <a:t> ( engl.): über jemanden herfallen, sich auf jemanden stürzen,                    anpöbeln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223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23528" y="548680"/>
            <a:ext cx="882047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de-DE" sz="2000" b="1" dirty="0" smtClean="0"/>
              <a:t>Achtsamer Umgang mit Gefühlen: </a:t>
            </a:r>
            <a:r>
              <a:rPr lang="de-DE" dirty="0" smtClean="0"/>
              <a:t>Kränkung macht krank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de-DE" sz="2000" b="1" dirty="0" err="1" smtClean="0"/>
              <a:t>Ärgerbewältigung</a:t>
            </a:r>
            <a:endParaRPr lang="de-DE" sz="2000" b="1" dirty="0" smtClean="0"/>
          </a:p>
          <a:p>
            <a:pPr marL="285750" indent="-285750">
              <a:buFont typeface="Wingdings" pitchFamily="2" charset="2"/>
              <a:buChar char="v"/>
            </a:pPr>
            <a:r>
              <a:rPr lang="de-DE" sz="2000" b="1" dirty="0" smtClean="0"/>
              <a:t>Gelassenheit</a:t>
            </a:r>
            <a:r>
              <a:rPr lang="de-DE" dirty="0" smtClean="0"/>
              <a:t> durch Achtsamkeit und Akzeptanz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de-DE" sz="2000" b="1" dirty="0" smtClean="0"/>
              <a:t>Verzeihen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de-DE" sz="2000" b="1" dirty="0" smtClean="0"/>
              <a:t>Entspannen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de-DE" sz="2000" b="1" dirty="0" smtClean="0"/>
              <a:t>Genusstraining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de-DE" dirty="0" smtClean="0"/>
              <a:t>Genuss braucht Zeit.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de-DE" dirty="0" smtClean="0"/>
              <a:t>Genuss ist erlaubt.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de-DE" dirty="0" smtClean="0"/>
              <a:t>Weniger ist mehr.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de-DE" dirty="0" smtClean="0"/>
              <a:t>Genuss ist, was mir guttut.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de-DE" sz="2000" b="1" dirty="0" smtClean="0"/>
              <a:t>Schlaffördernde Verhaltensweisen</a:t>
            </a:r>
          </a:p>
          <a:p>
            <a:pPr marL="342900" indent="-342900">
              <a:buFont typeface="Courier New" pitchFamily="49" charset="0"/>
              <a:buChar char="o"/>
            </a:pPr>
            <a:r>
              <a:rPr lang="de-DE" dirty="0" smtClean="0"/>
              <a:t>Bestimmtes Einschlafritual mit einer festen Zeit ins Bett zu gehen.</a:t>
            </a:r>
          </a:p>
          <a:p>
            <a:pPr marL="342900" indent="-342900">
              <a:buFont typeface="Courier New" pitchFamily="49" charset="0"/>
              <a:buChar char="o"/>
            </a:pPr>
            <a:r>
              <a:rPr lang="de-DE" dirty="0" smtClean="0"/>
              <a:t>Angemessenes Klima im Schlafzimmer</a:t>
            </a:r>
          </a:p>
          <a:p>
            <a:pPr marL="342900" indent="-342900">
              <a:buFont typeface="Courier New" pitchFamily="49" charset="0"/>
              <a:buChar char="o"/>
            </a:pPr>
            <a:r>
              <a:rPr lang="de-DE" dirty="0" smtClean="0"/>
              <a:t>Kein übermäßiger Konsum von Alkohol  und kein spätes Essen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de-DE" sz="2000" b="1" dirty="0" smtClean="0"/>
              <a:t>Sport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de-DE" sz="2000" b="1" dirty="0" smtClean="0"/>
              <a:t>Ausgewogene Ernährung</a:t>
            </a:r>
            <a:endParaRPr lang="de-DE" sz="2000" b="1" dirty="0"/>
          </a:p>
        </p:txBody>
      </p:sp>
    </p:spTree>
    <p:extLst>
      <p:ext uri="{BB962C8B-B14F-4D97-AF65-F5344CB8AC3E}">
        <p14:creationId xmlns:p14="http://schemas.microsoft.com/office/powerpoint/2010/main" val="207816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Mobbingstrategien</a:t>
            </a: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395536" y="2060848"/>
            <a:ext cx="84969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de-DE" dirty="0" smtClean="0"/>
              <a:t>Angriffe auf die Möglichkeit, sich mitzuteilen (ständig unterbrochen zu werden)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Angriffe auf das soziale Ansehen ( nicht mehr mit dem Betroffenen zu sprechen, hinter dem Rücken des Betroffenen schlecht über ihn sprechen)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Angriffe auf die Berufssituation ( dem Betroffenen keine Arbeitsaufgaben zuweisen)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Angriffe auf die Gesundheit ( Androhung körperlicher Gewalt)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254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Symptome</a:t>
            </a: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395536" y="1988840"/>
            <a:ext cx="83529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de-DE" dirty="0" smtClean="0"/>
              <a:t>Schlafstörungen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e-DE" dirty="0" smtClean="0"/>
              <a:t>Grübeln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e-DE" dirty="0" smtClean="0"/>
              <a:t>Reizbarkeit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e-DE" dirty="0" smtClean="0"/>
              <a:t>Rücken- Kopfschmerzen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e-DE" dirty="0" smtClean="0"/>
              <a:t>Kreislaufbeschwerden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e-DE" dirty="0" smtClean="0"/>
              <a:t>Gedrückte Stimmung, Angst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0055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4 Phasen </a:t>
            </a: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755576" y="2204864"/>
            <a:ext cx="78488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de-DE" dirty="0" smtClean="0"/>
              <a:t>Distanz schaffen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Verstehen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Entscheiden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Handeln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6087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Distanz</a:t>
            </a: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467544" y="2204864"/>
            <a:ext cx="78488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de-DE" dirty="0" smtClean="0"/>
              <a:t>Entspannung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e-DE" dirty="0" err="1" smtClean="0"/>
              <a:t>Euthyme</a:t>
            </a:r>
            <a:r>
              <a:rPr lang="de-DE" dirty="0" smtClean="0"/>
              <a:t> Angebote: Yoga, Tai Chi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e-DE" dirty="0" smtClean="0"/>
              <a:t>Sport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e-DE" dirty="0" smtClean="0"/>
              <a:t>Ablenkung: Gartenarbeit, Musik hören</a:t>
            </a:r>
            <a:r>
              <a:rPr lang="de-DE" smtClean="0"/>
              <a:t>, Fernsehen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757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Verstehen</a:t>
            </a: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683568" y="2079784"/>
            <a:ext cx="75608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de-DE" dirty="0" smtClean="0"/>
              <a:t>Organigramm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e-DE" dirty="0" smtClean="0"/>
              <a:t>Verhaltensanalyse</a:t>
            </a:r>
          </a:p>
          <a:p>
            <a:r>
              <a:rPr lang="de-DE" dirty="0" smtClean="0"/>
              <a:t>Was ist Ihnen in diesem Moment durch den Kopf gegangen?</a:t>
            </a:r>
          </a:p>
          <a:p>
            <a:r>
              <a:rPr lang="de-DE" dirty="0" smtClean="0"/>
              <a:t>Was haben Sie genau gefühlt?</a:t>
            </a:r>
          </a:p>
          <a:p>
            <a:r>
              <a:rPr lang="de-DE" dirty="0" smtClean="0"/>
              <a:t>Wo im Körper haben Sie was gespürt?</a:t>
            </a:r>
          </a:p>
          <a:p>
            <a:r>
              <a:rPr lang="de-DE" dirty="0" smtClean="0"/>
              <a:t>Wie haben Sie gehandelt?</a:t>
            </a:r>
          </a:p>
          <a:p>
            <a:r>
              <a:rPr lang="de-DE" dirty="0" smtClean="0"/>
              <a:t>Was hätte ein Beobachter von Ihnen wahrgenommen?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e-DE" dirty="0" smtClean="0"/>
              <a:t>Perspektivenwechsel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58980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Kommunikationsmodell nach Schulz von Thun</a:t>
            </a:r>
            <a:endParaRPr lang="de-DE" dirty="0"/>
          </a:p>
        </p:txBody>
      </p:sp>
      <p:sp>
        <p:nvSpPr>
          <p:cNvPr id="3" name="Rechteck 2"/>
          <p:cNvSpPr/>
          <p:nvPr/>
        </p:nvSpPr>
        <p:spPr>
          <a:xfrm>
            <a:off x="2264636" y="2551837"/>
            <a:ext cx="4572000" cy="184665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de-DE" dirty="0"/>
          </a:p>
          <a:p>
            <a:pPr marL="342900" indent="-342900">
              <a:buFont typeface="+mj-lt"/>
              <a:buAutoNum type="arabicPeriod"/>
            </a:pPr>
            <a:r>
              <a:rPr lang="de-DE" sz="2400" dirty="0"/>
              <a:t>Appellohr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2400" dirty="0" err="1"/>
              <a:t>Sachohr</a:t>
            </a:r>
            <a:endParaRPr lang="de-DE" sz="2400" dirty="0"/>
          </a:p>
          <a:p>
            <a:pPr marL="342900" indent="-342900">
              <a:buFont typeface="+mj-lt"/>
              <a:buAutoNum type="arabicPeriod"/>
            </a:pPr>
            <a:r>
              <a:rPr lang="de-DE" sz="2400" dirty="0"/>
              <a:t>Beziehungsohr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2400" dirty="0" err="1"/>
              <a:t>Selbstkundgabeohr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658585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411760" y="2564904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Das Ei ist hart!</a:t>
            </a:r>
            <a:endParaRPr lang="de-DE" dirty="0"/>
          </a:p>
        </p:txBody>
      </p:sp>
      <p:sp>
        <p:nvSpPr>
          <p:cNvPr id="3" name="Ellipse 2"/>
          <p:cNvSpPr/>
          <p:nvPr/>
        </p:nvSpPr>
        <p:spPr>
          <a:xfrm>
            <a:off x="3347864" y="1124744"/>
            <a:ext cx="2160240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Sachinhalt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3347864" y="476672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Er hat ein hartes </a:t>
            </a:r>
            <a:r>
              <a:rPr lang="de-DE" dirty="0" err="1" smtClean="0"/>
              <a:t>Frühsücksei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5" name="Ellipse 4"/>
          <p:cNvSpPr/>
          <p:nvPr/>
        </p:nvSpPr>
        <p:spPr>
          <a:xfrm>
            <a:off x="827584" y="2564904"/>
            <a:ext cx="1584176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Appell</a:t>
            </a: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683568" y="3861048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Mach sofort ein anderes Ei!</a:t>
            </a:r>
            <a:endParaRPr lang="de-DE" dirty="0"/>
          </a:p>
        </p:txBody>
      </p:sp>
      <p:sp>
        <p:nvSpPr>
          <p:cNvPr id="8" name="Ellipse 7"/>
          <p:cNvSpPr/>
          <p:nvPr/>
        </p:nvSpPr>
        <p:spPr>
          <a:xfrm>
            <a:off x="4860032" y="2749570"/>
            <a:ext cx="2160240" cy="11114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Selbstkund-gabe</a:t>
            </a:r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5148064" y="4184213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Er ist heute schlecht gelaunt.</a:t>
            </a:r>
            <a:endParaRPr lang="de-DE" dirty="0"/>
          </a:p>
        </p:txBody>
      </p:sp>
      <p:sp>
        <p:nvSpPr>
          <p:cNvPr id="10" name="Ellipse 9"/>
          <p:cNvSpPr/>
          <p:nvPr/>
        </p:nvSpPr>
        <p:spPr>
          <a:xfrm>
            <a:off x="2843808" y="3305309"/>
            <a:ext cx="2016224" cy="9877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Beziehung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 flipH="1">
            <a:off x="3244563" y="4475018"/>
            <a:ext cx="12443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Er ist </a:t>
            </a:r>
            <a:r>
              <a:rPr lang="de-DE" dirty="0" err="1" smtClean="0"/>
              <a:t>undank</a:t>
            </a:r>
            <a:r>
              <a:rPr lang="de-DE" dirty="0" smtClean="0"/>
              <a:t>-bar.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7182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ke">
  <a:themeElements>
    <a:clrScheme name="Apotheke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ke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ke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0</TotalTime>
  <Words>706</Words>
  <Application>Microsoft Office PowerPoint</Application>
  <PresentationFormat>Bildschirmpräsentation (4:3)</PresentationFormat>
  <Paragraphs>160</Paragraphs>
  <Slides>20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20</vt:i4>
      </vt:variant>
    </vt:vector>
  </HeadingPairs>
  <TitlesOfParts>
    <vt:vector size="21" baseType="lpstr">
      <vt:lpstr>Apotheke</vt:lpstr>
      <vt:lpstr>Mobbing</vt:lpstr>
      <vt:lpstr>Definition</vt:lpstr>
      <vt:lpstr>Mobbingstrategien</vt:lpstr>
      <vt:lpstr>Symptome</vt:lpstr>
      <vt:lpstr>4 Phasen </vt:lpstr>
      <vt:lpstr>Distanz</vt:lpstr>
      <vt:lpstr>Verstehen</vt:lpstr>
      <vt:lpstr>Kommunikationsmodell nach Schulz von Thun</vt:lpstr>
      <vt:lpstr>PowerPoint-Präsentation</vt:lpstr>
      <vt:lpstr>PowerPoint-Präsentation</vt:lpstr>
      <vt:lpstr>Säulenmodell</vt:lpstr>
      <vt:lpstr>Bedürfnisanalyse</vt:lpstr>
      <vt:lpstr>Selbst-und Fremdwahrnehmung</vt:lpstr>
      <vt:lpstr>entscheiden</vt:lpstr>
      <vt:lpstr>6-Hut-Denken nach e. de Bono</vt:lpstr>
      <vt:lpstr>handeln</vt:lpstr>
      <vt:lpstr>PowerPoint-Präsentation</vt:lpstr>
      <vt:lpstr>distanzierung</vt:lpstr>
      <vt:lpstr>Konstruktives Kommunikationsverhalten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Mobbing</dc:title>
  <dc:creator>Acer</dc:creator>
  <cp:lastModifiedBy>Doris</cp:lastModifiedBy>
  <cp:revision>25</cp:revision>
  <dcterms:created xsi:type="dcterms:W3CDTF">2013-02-26T11:09:48Z</dcterms:created>
  <dcterms:modified xsi:type="dcterms:W3CDTF">2013-10-20T06:06:27Z</dcterms:modified>
</cp:coreProperties>
</file>